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6858000" cy="9906000" type="A4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FBDF53"/>
    <a:srgbClr val="99FF99"/>
    <a:srgbClr val="99CCFF"/>
    <a:srgbClr val="CCFFCC"/>
    <a:srgbClr val="99FFCC"/>
    <a:srgbClr val="FF99CC"/>
    <a:srgbClr val="FF33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3774" autoAdjust="0"/>
  </p:normalViewPr>
  <p:slideViewPr>
    <p:cSldViewPr>
      <p:cViewPr>
        <p:scale>
          <a:sx n="150" d="100"/>
          <a:sy n="150" d="100"/>
        </p:scale>
        <p:origin x="-24" y="-62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3900"/>
    </p:cViewPr>
  </p:sorterViewPr>
  <p:notesViewPr>
    <p:cSldViewPr>
      <p:cViewPr varScale="1">
        <p:scale>
          <a:sx n="49" d="100"/>
          <a:sy n="49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1976E-6AEA-4B72-A579-419C128F944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0D91-A85A-419C-B2DD-62593F809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22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8005C33-8065-4D4F-A7EF-7B431434DB9F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F3A2234-71E0-496C-9229-3AF4B3464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3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5817096"/>
            <a:ext cx="6172200" cy="347134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1" hasCustomPrompt="1"/>
          </p:nvPr>
        </p:nvSpPr>
        <p:spPr>
          <a:xfrm>
            <a:off x="342900" y="447985"/>
            <a:ext cx="6172200" cy="400286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49131" indent="0">
              <a:buFontTx/>
              <a:buNone/>
              <a:defRPr sz="1600"/>
            </a:lvl2pPr>
            <a:lvl3pPr marL="506298" indent="0">
              <a:buFontTx/>
              <a:buNone/>
              <a:defRPr sz="1400"/>
            </a:lvl3pPr>
            <a:lvl4pPr marL="735783" indent="0">
              <a:buFontTx/>
              <a:buNone/>
              <a:defRPr sz="1100"/>
            </a:lvl4pPr>
            <a:lvl5pPr marL="965270" indent="0">
              <a:buFontTx/>
              <a:buNone/>
              <a:defRPr sz="1100"/>
            </a:lvl5pPr>
          </a:lstStyle>
          <a:p>
            <a:pPr lvl="0"/>
            <a:r>
              <a:rPr kumimoji="1" lang="ja-JP" altLang="en-US" dirty="0" smtClean="0"/>
              <a:t>サブタイトル</a:t>
            </a:r>
          </a:p>
        </p:txBody>
      </p:sp>
      <p:sp>
        <p:nvSpPr>
          <p:cNvPr id="9" name="図プレースホルダー 8"/>
          <p:cNvSpPr>
            <a:spLocks noGrp="1"/>
          </p:cNvSpPr>
          <p:nvPr>
            <p:ph type="pic" sz="quarter" idx="12" hasCustomPrompt="1"/>
          </p:nvPr>
        </p:nvSpPr>
        <p:spPr>
          <a:xfrm>
            <a:off x="342900" y="2104443"/>
            <a:ext cx="6172200" cy="2886266"/>
          </a:xfrm>
        </p:spPr>
        <p:txBody>
          <a:bodyPr/>
          <a:lstStyle/>
          <a:p>
            <a:r>
              <a:rPr kumimoji="1" lang="ja-JP" altLang="en-US" dirty="0" smtClean="0"/>
              <a:t>メインイメージ</a:t>
            </a:r>
            <a:endParaRPr kumimoji="1" lang="ja-JP" altLang="en-US" dirty="0"/>
          </a:p>
        </p:txBody>
      </p:sp>
      <p:sp>
        <p:nvSpPr>
          <p:cNvPr id="10" name="コンテンツ プレースホルダー 6"/>
          <p:cNvSpPr>
            <a:spLocks noGrp="1"/>
          </p:cNvSpPr>
          <p:nvPr>
            <p:ph sz="quarter" idx="13" hasCustomPrompt="1"/>
          </p:nvPr>
        </p:nvSpPr>
        <p:spPr>
          <a:xfrm>
            <a:off x="349850" y="5094480"/>
            <a:ext cx="6165250" cy="618846"/>
          </a:xfr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 marL="249131" indent="0">
              <a:buFontTx/>
              <a:buNone/>
              <a:defRPr sz="1600"/>
            </a:lvl2pPr>
            <a:lvl3pPr marL="506298" indent="0">
              <a:buFontTx/>
              <a:buNone/>
              <a:defRPr sz="1400"/>
            </a:lvl3pPr>
            <a:lvl4pPr marL="735783" indent="0">
              <a:buFontTx/>
              <a:buNone/>
              <a:defRPr sz="1100"/>
            </a:lvl4pPr>
            <a:lvl5pPr marL="965270" indent="0">
              <a:buFontTx/>
              <a:buNone/>
              <a:defRPr sz="1100"/>
            </a:lvl5pPr>
          </a:lstStyle>
          <a:p>
            <a:pPr lvl="0"/>
            <a:r>
              <a:rPr kumimoji="1" lang="ja-JP" altLang="en-US" dirty="0" smtClean="0"/>
              <a:t>キャッチコピー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42900" y="971332"/>
            <a:ext cx="6172200" cy="1029340"/>
          </a:xfrm>
        </p:spPr>
        <p:txBody>
          <a:bodyPr/>
          <a:lstStyle>
            <a:lvl1pPr>
              <a:defRPr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タイトル</a:t>
            </a:r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8180651"/>
            <a:ext cx="1700808" cy="169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2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95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280593"/>
            <a:ext cx="3028950" cy="8143874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280593"/>
            <a:ext cx="3028950" cy="8143874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811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1280593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280593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sz="half" idx="11"/>
          </p:nvPr>
        </p:nvSpPr>
        <p:spPr>
          <a:xfrm>
            <a:off x="342900" y="5219311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コンテンツ プレースホルダー 3"/>
          <p:cNvSpPr>
            <a:spLocks noGrp="1"/>
          </p:cNvSpPr>
          <p:nvPr>
            <p:ph sz="half" idx="12"/>
          </p:nvPr>
        </p:nvSpPr>
        <p:spPr>
          <a:xfrm>
            <a:off x="3486150" y="5219311"/>
            <a:ext cx="3028950" cy="3888431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80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149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6"/>
            <a:ext cx="6858000" cy="3288242"/>
          </a:xfrm>
          <a:prstGeom prst="rect">
            <a:avLst/>
          </a:prstGeom>
          <a:solidFill>
            <a:srgbClr val="FFD1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ltGray">
          <a:xfrm>
            <a:off x="0" y="896585"/>
            <a:ext cx="6858000" cy="457693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FontTx/>
              <a:buNone/>
              <a:defRPr sz="135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3077289"/>
            <a:ext cx="5829300" cy="2123369"/>
          </a:xfrm>
        </p:spPr>
        <p:txBody>
          <a:bodyPr/>
          <a:lstStyle>
            <a:lvl1pPr algn="ctr">
              <a:defRPr sz="2025">
                <a:solidFill>
                  <a:srgbClr val="333333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 rot="16200000">
            <a:off x="-1523998" y="1524000"/>
            <a:ext cx="9905999" cy="6858001"/>
          </a:xfrm>
          <a:prstGeom prst="rect">
            <a:avLst/>
          </a:prstGeom>
          <a:solidFill>
            <a:srgbClr val="FFD1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ltGray">
          <a:xfrm rot="10800000">
            <a:off x="-387424" y="-1023664"/>
            <a:ext cx="9061920" cy="907300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solidFill>
                <a:schemeClr val="tx2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560512"/>
            <a:ext cx="6172200" cy="66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80592"/>
            <a:ext cx="6172200" cy="800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610775"/>
            <a:ext cx="2171700" cy="33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563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5" r:id="rId2"/>
    <p:sldLayoutId id="2147483661" r:id="rId3"/>
    <p:sldLayoutId id="2147483664" r:id="rId4"/>
    <p:sldLayoutId id="2147483663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24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257168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514335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77150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02867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kumimoji="1" sz="1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48229" indent="-148229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Char char="•"/>
        <a:defRPr kumimoji="1" sz="18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405396" indent="-15626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–"/>
        <a:defRPr kumimoji="1" sz="14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634883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Char char="•"/>
        <a:defRPr kumimoji="1" sz="120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864368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–"/>
        <a:defRPr kumimoji="1" sz="105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093855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1050">
          <a:solidFill>
            <a:schemeClr val="tx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351022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6pPr>
      <a:lvl7pPr marL="1608190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7pPr>
      <a:lvl8pPr marL="1865357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8pPr>
      <a:lvl9pPr marL="2122525" indent="-128585" algn="l" rtl="0" eaLnBrk="1" fontAlgn="base" hangingPunct="1">
        <a:spcBef>
          <a:spcPct val="20000"/>
        </a:spcBef>
        <a:spcAft>
          <a:spcPct val="0"/>
        </a:spcAft>
        <a:buClr>
          <a:srgbClr val="FF3399"/>
        </a:buClr>
        <a:buFont typeface="Arial" charset="0"/>
        <a:buChar char="»"/>
        <a:defRPr kumimoji="1" sz="9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5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3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37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4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2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0" algn="l" defTabSz="51433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sl.form-mailer.jp/fms/526d97ae370673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-134617" y="2720752"/>
            <a:ext cx="3908536" cy="846185"/>
          </a:xfrm>
        </p:spPr>
        <p:txBody>
          <a:bodyPr/>
          <a:lstStyle/>
          <a:p>
            <a:pPr marL="0" indent="0" algn="r">
              <a:buNone/>
            </a:pPr>
            <a:r>
              <a:rPr lang="en-US" altLang="ja-JP" sz="2400" b="1" dirty="0" smtClean="0"/>
              <a:t>2016</a:t>
            </a:r>
            <a:r>
              <a:rPr lang="ja-JP" altLang="en-US" sz="2400" b="1" dirty="0" smtClean="0"/>
              <a:t>年</a:t>
            </a:r>
            <a:r>
              <a:rPr lang="en-US" altLang="ja-JP" sz="4800" b="1" dirty="0" smtClean="0"/>
              <a:t>10</a:t>
            </a:r>
            <a:r>
              <a:rPr lang="ja-JP" altLang="en-US" sz="2400" b="1" dirty="0" smtClean="0"/>
              <a:t>月</a:t>
            </a:r>
            <a:r>
              <a:rPr lang="en-US" altLang="ja-JP" sz="4800" b="1" dirty="0" smtClean="0"/>
              <a:t>1</a:t>
            </a:r>
            <a:r>
              <a:rPr lang="ja-JP" altLang="en-US" sz="2400" b="1" dirty="0" smtClean="0"/>
              <a:t>日</a:t>
            </a:r>
            <a:endParaRPr lang="en-US" altLang="ja-JP" sz="4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ja-JP" altLang="en-US" dirty="0" smtClean="0"/>
              <a:t>　</a:t>
            </a:r>
          </a:p>
          <a:p>
            <a:pPr marL="249131" lvl="1" indent="0" algn="r">
              <a:buNone/>
            </a:pPr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548680" y="651205"/>
            <a:ext cx="57502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cap="none" spc="0" dirty="0" smtClean="0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全国児童発達支援協議会</a:t>
            </a:r>
            <a:endParaRPr lang="en-US" altLang="ja-JP" sz="2400" b="1" cap="none" spc="0" dirty="0" smtClean="0">
              <a:ln w="317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  <a:p>
            <a:r>
              <a:rPr lang="ja-JP" altLang="en-US" sz="5400" b="1" cap="none" spc="0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関東ブロック　</a:t>
            </a:r>
            <a:endParaRPr lang="en-US" altLang="ja-JP" sz="5400" b="1" cap="none" spc="0" dirty="0" smtClean="0">
              <a:ln w="1905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  <a:p>
            <a:r>
              <a:rPr lang="ja-JP" altLang="en-US" sz="5400" b="1" cap="none" spc="0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北関東地区研修会</a:t>
            </a:r>
          </a:p>
        </p:txBody>
      </p:sp>
      <p:sp>
        <p:nvSpPr>
          <p:cNvPr id="18" name="円/楕円 17"/>
          <p:cNvSpPr/>
          <p:nvPr/>
        </p:nvSpPr>
        <p:spPr bwMode="auto">
          <a:xfrm>
            <a:off x="3773919" y="2933515"/>
            <a:ext cx="454921" cy="454921"/>
          </a:xfrm>
          <a:prstGeom prst="ellipse">
            <a:avLst/>
          </a:prstGeom>
          <a:solidFill>
            <a:srgbClr val="CCECFF"/>
          </a:solidFill>
          <a:ln w="38100">
            <a:solidFill>
              <a:srgbClr val="CCECFF"/>
            </a:solidFill>
          </a:ln>
          <a:extLst/>
        </p:spPr>
        <p:txBody>
          <a:bodyPr wrap="none" rtlCol="0" anchor="ctr">
            <a:noAutofit/>
          </a:bodyPr>
          <a:lstStyle/>
          <a:p>
            <a:pPr algn="ctr" eaLnBrk="1" hangingPunct="1"/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土</a:t>
            </a:r>
          </a:p>
        </p:txBody>
      </p:sp>
      <p:sp>
        <p:nvSpPr>
          <p:cNvPr id="21" name="コンテンツ プレースホルダー 3"/>
          <p:cNvSpPr txBox="1">
            <a:spLocks/>
          </p:cNvSpPr>
          <p:nvPr/>
        </p:nvSpPr>
        <p:spPr bwMode="auto">
          <a:xfrm>
            <a:off x="4221088" y="3008784"/>
            <a:ext cx="2278294" cy="61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r">
              <a:buFontTx/>
              <a:buNone/>
            </a:pPr>
            <a:r>
              <a:rPr lang="en-US" altLang="ja-JP" sz="2400" b="1" kern="0" dirty="0" smtClean="0"/>
              <a:t>13:30-16:00</a:t>
            </a:r>
            <a:endParaRPr lang="en-US" altLang="ja-JP" sz="4000" b="1" kern="0" dirty="0" smtClean="0">
              <a:solidFill>
                <a:srgbClr val="FF0000"/>
              </a:solidFill>
            </a:endParaRPr>
          </a:p>
          <a:p>
            <a:pPr marL="0" indent="0" algn="r">
              <a:buFontTx/>
              <a:buNone/>
            </a:pPr>
            <a:r>
              <a:rPr lang="ja-JP" altLang="en-US" kern="0" dirty="0" smtClean="0"/>
              <a:t>　</a:t>
            </a:r>
          </a:p>
          <a:p>
            <a:pPr marL="249131" lvl="1" indent="0" algn="r">
              <a:buFont typeface="Arial" charset="0"/>
              <a:buNone/>
            </a:pPr>
            <a:endParaRPr lang="en-US" altLang="ja-JP" kern="0" dirty="0"/>
          </a:p>
        </p:txBody>
      </p:sp>
      <p:sp>
        <p:nvSpPr>
          <p:cNvPr id="23" name="コンテンツ プレースホルダー 3"/>
          <p:cNvSpPr txBox="1">
            <a:spLocks/>
          </p:cNvSpPr>
          <p:nvPr/>
        </p:nvSpPr>
        <p:spPr bwMode="auto">
          <a:xfrm>
            <a:off x="188640" y="6793285"/>
            <a:ext cx="4482990" cy="124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1100" b="1" kern="0" dirty="0" smtClean="0"/>
              <a:t>○場所：高崎シティギャラリー　コアホール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○定員：○○名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○参加費：</a:t>
            </a:r>
            <a:r>
              <a:rPr lang="en-US" altLang="ja-JP" sz="1100" b="1" kern="0" dirty="0" smtClean="0"/>
              <a:t>CDS</a:t>
            </a:r>
            <a:r>
              <a:rPr lang="ja-JP" altLang="en-US" sz="1100" b="1" kern="0" dirty="0" smtClean="0"/>
              <a:t>加盟施設　</a:t>
            </a:r>
            <a:r>
              <a:rPr lang="en-US" altLang="ja-JP" sz="1100" b="1" kern="0" dirty="0" smtClean="0"/>
              <a:t>1</a:t>
            </a:r>
            <a:r>
              <a:rPr lang="ja-JP" altLang="en-US" sz="1100" b="1" kern="0" dirty="0" smtClean="0"/>
              <a:t>名まで無料、</a:t>
            </a:r>
            <a:r>
              <a:rPr lang="en-US" altLang="ja-JP" sz="1100" b="1" kern="0" dirty="0" smtClean="0"/>
              <a:t>2</a:t>
            </a:r>
            <a:r>
              <a:rPr lang="ja-JP" altLang="en-US" sz="1100" b="1" kern="0" dirty="0" smtClean="0"/>
              <a:t>名以降</a:t>
            </a:r>
            <a:r>
              <a:rPr lang="en-US" altLang="ja-JP" sz="1100" b="1" kern="0" dirty="0" smtClean="0"/>
              <a:t>1,000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</a:t>
            </a:r>
            <a:r>
              <a:rPr lang="ja-JP" altLang="en-US" sz="1100" b="1" kern="0" dirty="0"/>
              <a:t>　</a:t>
            </a:r>
            <a:r>
              <a:rPr lang="ja-JP" altLang="en-US" sz="1100" b="1" kern="0" dirty="0" smtClean="0"/>
              <a:t>　　　</a:t>
            </a:r>
            <a:endParaRPr lang="en-US" altLang="ja-JP" sz="1100" b="1" kern="0" dirty="0"/>
          </a:p>
          <a:p>
            <a:pPr marL="0" indent="0">
              <a:buFontTx/>
              <a:buNone/>
            </a:pPr>
            <a:r>
              <a:rPr lang="ja-JP" altLang="en-US" sz="1100" b="1" kern="0" dirty="0"/>
              <a:t>　</a:t>
            </a:r>
            <a:r>
              <a:rPr lang="ja-JP" altLang="en-US" sz="1100" b="1" kern="0" dirty="0" smtClean="0"/>
              <a:t>　　　　　非加盟施設　群馬県内</a:t>
            </a:r>
            <a:r>
              <a:rPr lang="en-US" altLang="ja-JP" sz="1100" b="1" kern="0" dirty="0" smtClean="0"/>
              <a:t>1,000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　県外</a:t>
            </a:r>
            <a:r>
              <a:rPr lang="en-US" altLang="ja-JP" sz="1100" b="1" kern="0" dirty="0" smtClean="0"/>
              <a:t>2,000</a:t>
            </a:r>
            <a:r>
              <a:rPr lang="ja-JP" altLang="en-US" sz="1100" b="1" kern="0" dirty="0" smtClean="0"/>
              <a:t>円</a:t>
            </a:r>
            <a:r>
              <a:rPr lang="en-US" altLang="ja-JP" sz="1100" b="1" kern="0" dirty="0" smtClean="0"/>
              <a:t>/</a:t>
            </a:r>
            <a:r>
              <a:rPr lang="ja-JP" altLang="en-US" sz="1100" b="1" kern="0" dirty="0" smtClean="0"/>
              <a:t>人</a:t>
            </a:r>
            <a:endParaRPr lang="en-US" altLang="ja-JP" sz="1100" b="1" kern="0" dirty="0" smtClean="0"/>
          </a:p>
          <a:p>
            <a:pPr marL="0" indent="0">
              <a:buFontTx/>
              <a:buNone/>
            </a:pPr>
            <a:r>
              <a:rPr lang="ja-JP" altLang="en-US" sz="1100" b="1" kern="0" dirty="0" smtClean="0"/>
              <a:t>○お申し込み方法：</a:t>
            </a:r>
            <a:r>
              <a:rPr lang="en-US" altLang="ja-JP" sz="1100" b="1" kern="0" dirty="0"/>
              <a:t>WEB</a:t>
            </a:r>
            <a:r>
              <a:rPr lang="ja-JP" altLang="en-US" sz="1100" b="1" kern="0" dirty="0" smtClean="0"/>
              <a:t>よりお申込みください。</a:t>
            </a:r>
            <a:endParaRPr lang="en-US" altLang="ja-JP" sz="1100" b="1" kern="0" dirty="0" smtClean="0"/>
          </a:p>
          <a:p>
            <a:pPr marL="0" indent="0">
              <a:buNone/>
            </a:pPr>
            <a:r>
              <a:rPr lang="ja-JP" altLang="en-US" sz="1100" b="1" kern="0" dirty="0" smtClean="0"/>
              <a:t>　</a:t>
            </a:r>
            <a:r>
              <a:rPr lang="en-US" altLang="ja-JP" sz="1100" b="1" kern="0" dirty="0" smtClean="0"/>
              <a:t>URL</a:t>
            </a:r>
            <a:r>
              <a:rPr lang="ja-JP" altLang="en-US" sz="1100" b="1" kern="0" dirty="0" smtClean="0"/>
              <a:t>：</a:t>
            </a:r>
            <a:r>
              <a:rPr lang="en-US" altLang="ja-JP" sz="1100" b="1" u="sng" dirty="0">
                <a:hlinkClick r:id="rId2"/>
              </a:rPr>
              <a:t>https://ssl.form-mailer.jp/fms/526d97ae370673</a:t>
            </a:r>
            <a:endParaRPr lang="ja-JP" altLang="ja-JP" sz="1100" dirty="0"/>
          </a:p>
          <a:p>
            <a:pPr marL="0" indent="0">
              <a:buFontTx/>
              <a:buNone/>
            </a:pPr>
            <a:endParaRPr lang="en-US" altLang="ja-JP" sz="1100" b="1" kern="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8733274"/>
            <a:ext cx="363330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主催：全国児童発達支援協議会　関東</a:t>
            </a: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ブロック</a:t>
            </a:r>
            <a:endParaRPr lang="en-US" altLang="ja-JP" sz="105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開催</a:t>
            </a:r>
            <a:r>
              <a:rPr lang="ja-JP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協力：北関東地区研修会群馬準備会</a:t>
            </a:r>
          </a:p>
          <a:p>
            <a:pPr algn="just">
              <a:spcAft>
                <a:spcPts val="0"/>
              </a:spcAft>
            </a:pPr>
            <a:r>
              <a:rPr lang="ja-JP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問合せ：</a:t>
            </a:r>
            <a:r>
              <a:rPr lang="ja-JP" altLang="en-US" sz="1000" kern="100" dirty="0">
                <a:latin typeface="+mn-ea"/>
                <a:ea typeface="+mn-ea"/>
                <a:cs typeface="Times New Roman" panose="02020603050405020304" pitchFamily="18" charset="0"/>
              </a:rPr>
              <a:t>障害者相談支援センター　</a:t>
            </a:r>
            <a:r>
              <a:rPr lang="ja-JP" altLang="en-US" sz="1000" kern="100" dirty="0" smtClean="0">
                <a:latin typeface="+mn-ea"/>
                <a:ea typeface="+mn-ea"/>
                <a:cs typeface="Times New Roman" panose="02020603050405020304" pitchFamily="18" charset="0"/>
              </a:rPr>
              <a:t>米田</a:t>
            </a:r>
            <a:r>
              <a:rPr lang="ja-JP" altLang="en-US" sz="1000" kern="100" dirty="0">
                <a:latin typeface="+mn-ea"/>
                <a:ea typeface="+mn-ea"/>
                <a:cs typeface="Times New Roman" panose="02020603050405020304" pitchFamily="18" charset="0"/>
              </a:rPr>
              <a:t>（まいた）</a:t>
            </a:r>
            <a:endParaRPr lang="ja-JP" altLang="en-US" sz="1050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　　　　　　　</a:t>
            </a:r>
            <a:r>
              <a:rPr lang="en-US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TEL</a:t>
            </a: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：０２７７</a:t>
            </a:r>
            <a:r>
              <a:rPr lang="en-US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３２</a:t>
            </a:r>
            <a:r>
              <a:rPr lang="en-US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６２２２</a:t>
            </a:r>
          </a:p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　　　　　　　</a:t>
            </a:r>
            <a:r>
              <a:rPr lang="en-US" altLang="ja-JP" sz="1050" kern="100" dirty="0" smtClean="0">
                <a:latin typeface="+mn-ea"/>
                <a:ea typeface="+mn-ea"/>
                <a:cs typeface="Times New Roman" panose="02020603050405020304" pitchFamily="18" charset="0"/>
              </a:rPr>
              <a:t>Mail</a:t>
            </a:r>
            <a:r>
              <a:rPr lang="ja-JP" altLang="en-US" sz="1050" kern="100" dirty="0">
                <a:latin typeface="+mn-ea"/>
                <a:ea typeface="+mn-ea"/>
                <a:cs typeface="Times New Roman" panose="02020603050405020304" pitchFamily="18" charset="0"/>
              </a:rPr>
              <a:t>：</a:t>
            </a:r>
            <a:r>
              <a:rPr lang="en-US" altLang="ja-JP" sz="1050" kern="100" dirty="0">
                <a:latin typeface="+mn-ea"/>
                <a:ea typeface="+mn-ea"/>
                <a:cs typeface="Times New Roman" panose="02020603050405020304" pitchFamily="18" charset="0"/>
              </a:rPr>
              <a:t>shien@kibounoie.or.jp</a:t>
            </a:r>
          </a:p>
        </p:txBody>
      </p:sp>
      <p:sp>
        <p:nvSpPr>
          <p:cNvPr id="13" name="コンテンツ プレースホルダー 3"/>
          <p:cNvSpPr txBox="1">
            <a:spLocks/>
          </p:cNvSpPr>
          <p:nvPr/>
        </p:nvSpPr>
        <p:spPr bwMode="auto">
          <a:xfrm>
            <a:off x="188640" y="9661668"/>
            <a:ext cx="7329639" cy="61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900" b="1" kern="0" dirty="0" smtClean="0"/>
              <a:t>※</a:t>
            </a:r>
            <a:r>
              <a:rPr lang="ja-JP" altLang="en-US" sz="900" b="1" kern="0" dirty="0" smtClean="0"/>
              <a:t>お車でお越し方は、城址地下・城址第二地下・高松地下の各駐車場をご利用下さい。受付にて割引スタンプを捺印します。</a:t>
            </a:r>
            <a:endParaRPr lang="en-US" altLang="ja-JP" sz="900" b="1" kern="0" dirty="0" smtClean="0"/>
          </a:p>
        </p:txBody>
      </p:sp>
      <p:sp>
        <p:nvSpPr>
          <p:cNvPr id="14" name="コンテンツ プレースホルダー 3"/>
          <p:cNvSpPr txBox="1">
            <a:spLocks/>
          </p:cNvSpPr>
          <p:nvPr/>
        </p:nvSpPr>
        <p:spPr bwMode="auto">
          <a:xfrm>
            <a:off x="619017" y="3449980"/>
            <a:ext cx="6992617" cy="101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800" b="1" kern="0" dirty="0" smtClean="0"/>
              <a:t>児童発達支援の現状と方向性と</a:t>
            </a:r>
            <a:endParaRPr lang="en-US" altLang="ja-JP" sz="2800" b="1" kern="0" dirty="0" smtClean="0"/>
          </a:p>
          <a:p>
            <a:pPr marL="0" indent="0">
              <a:buFontTx/>
              <a:buNone/>
            </a:pPr>
            <a:r>
              <a:rPr lang="ja-JP" altLang="en-US" sz="2800" b="1" kern="0" dirty="0" smtClean="0"/>
              <a:t>支援の実態</a:t>
            </a:r>
            <a:r>
              <a:rPr lang="ja-JP" altLang="en-US" kern="0" dirty="0" smtClean="0"/>
              <a:t>　</a:t>
            </a:r>
          </a:p>
          <a:p>
            <a:pPr marL="249131" lvl="1" indent="0">
              <a:buFont typeface="Arial" charset="0"/>
              <a:buNone/>
            </a:pPr>
            <a:endParaRPr lang="en-US" altLang="ja-JP" kern="0" dirty="0"/>
          </a:p>
        </p:txBody>
      </p:sp>
      <p:sp>
        <p:nvSpPr>
          <p:cNvPr id="19" name="コンテンツ プレースホルダー 3"/>
          <p:cNvSpPr txBox="1">
            <a:spLocks/>
          </p:cNvSpPr>
          <p:nvPr/>
        </p:nvSpPr>
        <p:spPr bwMode="auto">
          <a:xfrm>
            <a:off x="4094865" y="5309618"/>
            <a:ext cx="2862527" cy="76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900" b="1" kern="0" dirty="0" smtClean="0"/>
              <a:t>CDS</a:t>
            </a:r>
            <a:r>
              <a:rPr lang="ja-JP" altLang="en-US" sz="900" b="1" kern="0" dirty="0" smtClean="0"/>
              <a:t>理事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900" b="1" kern="0" dirty="0" smtClean="0"/>
              <a:t>江東区子ども発達センター</a:t>
            </a:r>
            <a:r>
              <a:rPr lang="en-US" altLang="ja-JP" sz="900" b="1" kern="0" dirty="0" err="1" smtClean="0"/>
              <a:t>CoCo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1600" b="1" kern="0" dirty="0" smtClean="0"/>
              <a:t>光真坊浩史氏</a:t>
            </a:r>
          </a:p>
        </p:txBody>
      </p:sp>
      <p:sp>
        <p:nvSpPr>
          <p:cNvPr id="24" name="コンテンツ プレースホルダー 3"/>
          <p:cNvSpPr txBox="1">
            <a:spLocks/>
          </p:cNvSpPr>
          <p:nvPr/>
        </p:nvSpPr>
        <p:spPr bwMode="auto">
          <a:xfrm>
            <a:off x="4354844" y="7300669"/>
            <a:ext cx="2342570" cy="76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48229" indent="-1482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8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05396" indent="-15626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4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634883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Char char="•"/>
              <a:defRPr kumimoji="1" sz="120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864368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–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09385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50">
                <a:solidFill>
                  <a:schemeClr val="tx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351022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6pPr>
            <a:lvl7pPr marL="1608190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7pPr>
            <a:lvl8pPr marL="1865357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8pPr>
            <a:lvl9pPr marL="2122525" indent="-12858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3399"/>
              </a:buClr>
              <a:buFont typeface="Arial" charset="0"/>
              <a:buChar char="»"/>
              <a:defRPr kumimoji="1" sz="1013">
                <a:solidFill>
                  <a:srgbClr val="333333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900" b="1" kern="0" dirty="0" smtClean="0"/>
              <a:t>NPO</a:t>
            </a:r>
            <a:r>
              <a:rPr lang="ja-JP" altLang="en-US" sz="900" b="1" kern="0" dirty="0" smtClean="0"/>
              <a:t>法人リンケージ</a:t>
            </a:r>
            <a:endParaRPr lang="en-US" altLang="ja-JP" sz="900" b="1" kern="0" dirty="0" smtClean="0"/>
          </a:p>
          <a:p>
            <a:pPr marL="0" indent="0" algn="ctr">
              <a:buFontTx/>
              <a:buNone/>
            </a:pPr>
            <a:r>
              <a:rPr lang="ja-JP" altLang="en-US" sz="1600" b="1" kern="0" dirty="0" smtClean="0"/>
              <a:t>石川京子氏</a:t>
            </a:r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half" idx="11"/>
          </p:nvPr>
        </p:nvSpPr>
        <p:spPr>
          <a:xfrm>
            <a:off x="619017" y="4617523"/>
            <a:ext cx="3890103" cy="2053685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子ども</a:t>
            </a:r>
            <a:r>
              <a:rPr lang="ja-JP" altLang="ja-JP" sz="1400" kern="100" dirty="0">
                <a:latin typeface="+mn-ea"/>
                <a:cs typeface="Times New Roman" panose="02020603050405020304" pitchFamily="18" charset="0"/>
              </a:rPr>
              <a:t>たちは地域の中のいろいろな場所で、たくさんの人との関わりの中で育っていきます</a:t>
            </a: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1400" kern="100" dirty="0" smtClean="0">
              <a:latin typeface="+mn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ja-JP" sz="1400" kern="100" dirty="0" smtClean="0">
                <a:latin typeface="+mn-ea"/>
                <a:cs typeface="Times New Roman" panose="02020603050405020304" pitchFamily="18" charset="0"/>
              </a:rPr>
              <a:t>特別</a:t>
            </a:r>
            <a:r>
              <a:rPr lang="ja-JP" altLang="ja-JP" sz="1400" kern="100" dirty="0">
                <a:latin typeface="+mn-ea"/>
                <a:cs typeface="Times New Roman" panose="02020603050405020304" pitchFamily="18" charset="0"/>
              </a:rPr>
              <a:t>な支援が必要な子どもたちをどこにつなげていくのか、支援機関同士がどのようにつながっていくのか。「つなぐ支援　つながる支援」を目指す研修会を機に新しいつながりを作りませんか。</a:t>
            </a:r>
            <a:endParaRPr lang="ja-JP" altLang="ja-JP" sz="1200" kern="100" dirty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6" name="A8FC8397-CBCB-4A93-B13C-0A8D210F0D2D" descr="qr.ph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041087"/>
            <a:ext cx="551195" cy="55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6" t="4853" r="12652" b="4478"/>
          <a:stretch/>
        </p:blipFill>
        <p:spPr>
          <a:xfrm>
            <a:off x="4954027" y="6151505"/>
            <a:ext cx="1144202" cy="114420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06" t="14629" r="14950" b="30647"/>
          <a:stretch/>
        </p:blipFill>
        <p:spPr>
          <a:xfrm>
            <a:off x="4954028" y="4183695"/>
            <a:ext cx="1144202" cy="114420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49" y="8173174"/>
            <a:ext cx="3223095" cy="146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こっこ">
  <a:themeElements>
    <a:clrScheme name="こっこ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38100">
          <a:solidFill>
            <a:srgbClr val="FF0000"/>
          </a:solidFill>
        </a:ln>
        <a:extLst/>
      </a:spPr>
      <a:bodyPr wrap="none" rtlCol="0" anchor="ctr">
        <a:noAutofit/>
      </a:bodyPr>
      <a:lstStyle>
        <a:defPPr eaLnBrk="1" hangingPunct="1">
          <a:defRPr kumimoji="1" sz="1600" dirty="0" smtClean="0"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>
    <a:extraClrScheme>
      <a:clrScheme name="こっこ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こっこ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こっこ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WKテンプレート（ワイド）_01" id="{191FFA45-070A-469A-B502-1B51CC3B6D88}" vid="{8F273F2B-D79C-4A28-B4BF-8DAF8D1D52A8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8E411DC5F0BF24B88B051703C65394C" ma:contentTypeVersion="1" ma:contentTypeDescription="新しいドキュメントを作成します。" ma:contentTypeScope="" ma:versionID="73d43a1fa34e41a5fbc1736881f12c8f">
  <xsd:schema xmlns:xsd="http://www.w3.org/2001/XMLSchema" xmlns:xs="http://www.w3.org/2001/XMLSchema" xmlns:p="http://schemas.microsoft.com/office/2006/metadata/properties" xmlns:ns3="6e9a03b4-f3ff-48a2-a204-22438978ecd2" targetNamespace="http://schemas.microsoft.com/office/2006/metadata/properties" ma:root="true" ma:fieldsID="fda6f5f24f8141d4c8263441e8f546d7" ns3:_="">
    <xsd:import namespace="6e9a03b4-f3ff-48a2-a204-22438978ecd2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a03b4-f3ff-48a2-a204-22438978ec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730EC2-2A35-4A15-A281-7E1D33C81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a03b4-f3ff-48a2-a204-22438978e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16AED-D6F9-4713-9981-E406C4754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B8AC1-2D9F-41DE-A68A-961E3CAE719B}">
  <ds:schemaRefs>
    <ds:schemaRef ds:uri="6e9a03b4-f3ff-48a2-a204-22438978ecd2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139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Times New Roman</vt:lpstr>
      <vt:lpstr>Wingdings</vt:lpstr>
      <vt:lpstr>こっこ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吉田一紀</dc:creator>
  <cp:lastModifiedBy>tomohiro oda</cp:lastModifiedBy>
  <cp:revision>127</cp:revision>
  <cp:lastPrinted>2016-09-02T01:18:26Z</cp:lastPrinted>
  <dcterms:created xsi:type="dcterms:W3CDTF">2014-11-01T08:14:01Z</dcterms:created>
  <dcterms:modified xsi:type="dcterms:W3CDTF">2016-09-02T01:23:18Z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0x010100F8E411DC5F0BF24B88B051703C65394C</vt:lpwstr>
  </property>
  <property fmtid="{D5CDD505-2E9C-101B-9397-08002B2CF9AE}" pid="3" name="IsMyDocuments">
    <vt:bool>true</vt:bool>
  </property>
</Properties>
</file>