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6858000" cy="9906000" type="A4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FF"/>
    <a:srgbClr val="FBDF53"/>
    <a:srgbClr val="99FF99"/>
    <a:srgbClr val="99CCFF"/>
    <a:srgbClr val="CCFFCC"/>
    <a:srgbClr val="99FFCC"/>
    <a:srgbClr val="FF99CC"/>
    <a:srgbClr val="FF33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317" autoAdjust="0"/>
    <p:restoredTop sz="93774" autoAdjust="0"/>
  </p:normalViewPr>
  <p:slideViewPr>
    <p:cSldViewPr>
      <p:cViewPr>
        <p:scale>
          <a:sx n="75" d="100"/>
          <a:sy n="75" d="100"/>
        </p:scale>
        <p:origin x="2214" y="-3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3900"/>
    </p:cViewPr>
  </p:sorterViewPr>
  <p:notesViewPr>
    <p:cSldViewPr>
      <p:cViewPr varScale="1">
        <p:scale>
          <a:sx n="49" d="100"/>
          <a:sy n="49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B3A1976E-6AEA-4B72-A579-419C128F9444}" type="datetimeFigureOut">
              <a:rPr kumimoji="1" lang="ja-JP" altLang="en-US" smtClean="0"/>
              <a:t>2016/9/2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C8320D91-A85A-419C-B2DD-62593F809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022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38005C33-8065-4D4F-A7EF-7B431434DB9F}" type="datetimeFigureOut">
              <a:rPr kumimoji="1" lang="ja-JP" altLang="en-US" smtClean="0"/>
              <a:t>2016/9/2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5F3A2234-71E0-496C-9229-3AF4B3464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33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A2234-71E0-496C-9229-3AF4B3464364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78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5817096"/>
            <a:ext cx="6172200" cy="3471347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1" hasCustomPrompt="1"/>
          </p:nvPr>
        </p:nvSpPr>
        <p:spPr>
          <a:xfrm>
            <a:off x="342900" y="447985"/>
            <a:ext cx="6172200" cy="400286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49131" indent="0">
              <a:buFontTx/>
              <a:buNone/>
              <a:defRPr sz="1600"/>
            </a:lvl2pPr>
            <a:lvl3pPr marL="506298" indent="0">
              <a:buFontTx/>
              <a:buNone/>
              <a:defRPr sz="1400"/>
            </a:lvl3pPr>
            <a:lvl4pPr marL="735783" indent="0">
              <a:buFontTx/>
              <a:buNone/>
              <a:defRPr sz="1100"/>
            </a:lvl4pPr>
            <a:lvl5pPr marL="965270" indent="0">
              <a:buFontTx/>
              <a:buNone/>
              <a:defRPr sz="1100"/>
            </a:lvl5pPr>
          </a:lstStyle>
          <a:p>
            <a:pPr lvl="0"/>
            <a:r>
              <a:rPr kumimoji="1" lang="ja-JP" altLang="en-US" dirty="0" smtClean="0"/>
              <a:t>サブタイトル</a:t>
            </a:r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2" hasCustomPrompt="1"/>
          </p:nvPr>
        </p:nvSpPr>
        <p:spPr>
          <a:xfrm>
            <a:off x="342900" y="2104443"/>
            <a:ext cx="6172200" cy="2886266"/>
          </a:xfrm>
        </p:spPr>
        <p:txBody>
          <a:bodyPr/>
          <a:lstStyle/>
          <a:p>
            <a:r>
              <a:rPr kumimoji="1" lang="ja-JP" altLang="en-US" dirty="0" smtClean="0"/>
              <a:t>メインイメージ</a:t>
            </a:r>
            <a:endParaRPr kumimoji="1" lang="ja-JP" altLang="en-US" dirty="0"/>
          </a:p>
        </p:txBody>
      </p:sp>
      <p:sp>
        <p:nvSpPr>
          <p:cNvPr id="10" name="コンテンツ プレースホルダー 6"/>
          <p:cNvSpPr>
            <a:spLocks noGrp="1"/>
          </p:cNvSpPr>
          <p:nvPr>
            <p:ph sz="quarter" idx="13" hasCustomPrompt="1"/>
          </p:nvPr>
        </p:nvSpPr>
        <p:spPr>
          <a:xfrm>
            <a:off x="349850" y="5094480"/>
            <a:ext cx="6165250" cy="618846"/>
          </a:xfr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 marL="249131" indent="0">
              <a:buFontTx/>
              <a:buNone/>
              <a:defRPr sz="1600"/>
            </a:lvl2pPr>
            <a:lvl3pPr marL="506298" indent="0">
              <a:buFontTx/>
              <a:buNone/>
              <a:defRPr sz="1400"/>
            </a:lvl3pPr>
            <a:lvl4pPr marL="735783" indent="0">
              <a:buFontTx/>
              <a:buNone/>
              <a:defRPr sz="1100"/>
            </a:lvl4pPr>
            <a:lvl5pPr marL="965270" indent="0">
              <a:buFontTx/>
              <a:buNone/>
              <a:defRPr sz="1100"/>
            </a:lvl5pPr>
          </a:lstStyle>
          <a:p>
            <a:pPr lvl="0"/>
            <a:r>
              <a:rPr kumimoji="1" lang="ja-JP" altLang="en-US" dirty="0" smtClean="0"/>
              <a:t>キャッチコピー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42900" y="971332"/>
            <a:ext cx="6172200" cy="1029340"/>
          </a:xfrm>
        </p:spPr>
        <p:txBody>
          <a:bodyPr/>
          <a:lstStyle>
            <a:lvl1pPr>
              <a:defRPr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タイトル</a:t>
            </a:r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192" y="8180651"/>
            <a:ext cx="1700808" cy="169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26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495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1280593"/>
            <a:ext cx="3028950" cy="8143874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280593"/>
            <a:ext cx="3028950" cy="8143874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8114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1280593"/>
            <a:ext cx="3028950" cy="3888431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280593"/>
            <a:ext cx="3028950" cy="3888431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sz="half" idx="11"/>
          </p:nvPr>
        </p:nvSpPr>
        <p:spPr>
          <a:xfrm>
            <a:off x="342900" y="5219311"/>
            <a:ext cx="3028950" cy="3888431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7" name="コンテンツ プレースホルダー 3"/>
          <p:cNvSpPr>
            <a:spLocks noGrp="1"/>
          </p:cNvSpPr>
          <p:nvPr>
            <p:ph sz="half" idx="12"/>
          </p:nvPr>
        </p:nvSpPr>
        <p:spPr>
          <a:xfrm>
            <a:off x="3486150" y="5219311"/>
            <a:ext cx="3028950" cy="3888431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80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149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6"/>
            <a:ext cx="6858000" cy="3288242"/>
          </a:xfrm>
          <a:prstGeom prst="rect">
            <a:avLst/>
          </a:prstGeom>
          <a:solidFill>
            <a:srgbClr val="FFD1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ltGray">
          <a:xfrm>
            <a:off x="0" y="896585"/>
            <a:ext cx="6858000" cy="457693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FontTx/>
              <a:buNone/>
              <a:defRPr sz="135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3077289"/>
            <a:ext cx="5829300" cy="2123369"/>
          </a:xfrm>
        </p:spPr>
        <p:txBody>
          <a:bodyPr/>
          <a:lstStyle>
            <a:lvl1pPr algn="ctr">
              <a:defRPr sz="2025">
                <a:solidFill>
                  <a:srgbClr val="333333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ChangeArrowheads="1"/>
          </p:cNvSpPr>
          <p:nvPr/>
        </p:nvSpPr>
        <p:spPr bwMode="auto">
          <a:xfrm rot="16200000">
            <a:off x="-1523998" y="1524000"/>
            <a:ext cx="9905999" cy="6858001"/>
          </a:xfrm>
          <a:prstGeom prst="rect">
            <a:avLst/>
          </a:prstGeom>
          <a:solidFill>
            <a:srgbClr val="FFD1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solidFill>
                <a:schemeClr val="tx2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ltGray">
          <a:xfrm rot="10800000">
            <a:off x="-387424" y="-1023664"/>
            <a:ext cx="9061920" cy="907300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solidFill>
                <a:schemeClr val="tx2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60512"/>
            <a:ext cx="6172200" cy="669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280592"/>
            <a:ext cx="6172200" cy="800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610775"/>
            <a:ext cx="2171700" cy="33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563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5" r:id="rId2"/>
    <p:sldLayoutId id="2147483661" r:id="rId3"/>
    <p:sldLayoutId id="2147483664" r:id="rId4"/>
    <p:sldLayoutId id="2147483663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240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257168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514335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77150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02867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148229" indent="-148229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Char char="•"/>
        <a:defRPr kumimoji="1" sz="180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405396" indent="-15626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–"/>
        <a:defRPr kumimoji="1" sz="140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634883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Char char="•"/>
        <a:defRPr kumimoji="1" sz="120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864368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–"/>
        <a:defRPr kumimoji="1" sz="105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093855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105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351022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900">
          <a:solidFill>
            <a:srgbClr val="333333"/>
          </a:solidFill>
          <a:latin typeface="+mn-lt"/>
          <a:ea typeface="+mn-ea"/>
        </a:defRPr>
      </a:lvl6pPr>
      <a:lvl7pPr marL="1608190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900">
          <a:solidFill>
            <a:srgbClr val="333333"/>
          </a:solidFill>
          <a:latin typeface="+mn-lt"/>
          <a:ea typeface="+mn-ea"/>
        </a:defRPr>
      </a:lvl7pPr>
      <a:lvl8pPr marL="1865357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900">
          <a:solidFill>
            <a:srgbClr val="333333"/>
          </a:solidFill>
          <a:latin typeface="+mn-lt"/>
          <a:ea typeface="+mn-ea"/>
        </a:defRPr>
      </a:lvl8pPr>
      <a:lvl9pPr marL="2122525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9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5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3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0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37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04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72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0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ssl.form-mailer.jp/fms/6296a0fd461366" TargetMode="External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hyperlink" Target="mailto:umedacds@yahoo.co.jp" TargetMode="External"/><Relationship Id="rId4" Type="http://schemas.openxmlformats.org/officeDocument/2006/relationships/hyperlink" Target="tel:000-000-0000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-134617" y="2720752"/>
            <a:ext cx="3908536" cy="846185"/>
          </a:xfrm>
        </p:spPr>
        <p:txBody>
          <a:bodyPr/>
          <a:lstStyle/>
          <a:p>
            <a:pPr marL="0" indent="0" algn="r">
              <a:buNone/>
            </a:pPr>
            <a:r>
              <a:rPr lang="en-US" altLang="ja-JP" sz="2400" b="1" dirty="0" smtClean="0"/>
              <a:t>2016</a:t>
            </a:r>
            <a:r>
              <a:rPr lang="ja-JP" altLang="en-US" sz="2400" b="1" dirty="0" smtClean="0"/>
              <a:t>年</a:t>
            </a:r>
            <a:r>
              <a:rPr lang="en-US" altLang="ja-JP" sz="4800" b="1" dirty="0" smtClean="0"/>
              <a:t>11</a:t>
            </a:r>
            <a:r>
              <a:rPr lang="ja-JP" altLang="en-US" sz="2400" b="1" dirty="0" smtClean="0"/>
              <a:t>月</a:t>
            </a:r>
            <a:r>
              <a:rPr lang="en-US" altLang="ja-JP" sz="4800" b="1" dirty="0"/>
              <a:t>5</a:t>
            </a:r>
            <a:r>
              <a:rPr lang="ja-JP" altLang="en-US" sz="2400" b="1" dirty="0" smtClean="0"/>
              <a:t>日</a:t>
            </a:r>
            <a:endParaRPr lang="en-US" altLang="ja-JP" sz="4400" b="1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ja-JP" altLang="en-US" dirty="0" smtClean="0"/>
              <a:t>　</a:t>
            </a:r>
          </a:p>
          <a:p>
            <a:pPr marL="249131" lvl="1" indent="0" algn="r">
              <a:buNone/>
            </a:pPr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548680" y="651205"/>
            <a:ext cx="5054589" cy="2123658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400" b="1" cap="none" spc="0" dirty="0" smtClean="0">
                <a:ln w="22225">
                  <a:noFill/>
                  <a:prstDash val="solid"/>
                </a:ln>
                <a:solidFill>
                  <a:srgbClr val="0070C0"/>
                </a:solidFill>
              </a:rPr>
              <a:t>全国児童発達支援協議会</a:t>
            </a:r>
            <a:endParaRPr lang="en-US" altLang="ja-JP" sz="2400" b="1" cap="none" spc="0" dirty="0" smtClean="0">
              <a:ln w="22225">
                <a:noFill/>
                <a:prstDash val="solid"/>
              </a:ln>
              <a:solidFill>
                <a:srgbClr val="0070C0"/>
              </a:solidFill>
            </a:endParaRPr>
          </a:p>
          <a:p>
            <a:r>
              <a:rPr lang="ja-JP" altLang="en-US" sz="5400" b="1" cap="none" spc="0" dirty="0" smtClean="0">
                <a:ln w="22225">
                  <a:noFill/>
                  <a:prstDash val="solid"/>
                </a:ln>
                <a:solidFill>
                  <a:srgbClr val="0070C0"/>
                </a:solidFill>
              </a:rPr>
              <a:t>関東ブロック　</a:t>
            </a:r>
            <a:endParaRPr lang="en-US" altLang="ja-JP" sz="5400" b="1" cap="none" spc="0" dirty="0" smtClean="0">
              <a:ln w="22225">
                <a:noFill/>
                <a:prstDash val="solid"/>
              </a:ln>
              <a:solidFill>
                <a:srgbClr val="0070C0"/>
              </a:solidFill>
            </a:endParaRPr>
          </a:p>
          <a:p>
            <a:r>
              <a:rPr lang="ja-JP" altLang="en-US" sz="5400" b="1" dirty="0">
                <a:ln w="22225">
                  <a:noFill/>
                  <a:prstDash val="solid"/>
                </a:ln>
                <a:solidFill>
                  <a:srgbClr val="0070C0"/>
                </a:solidFill>
              </a:rPr>
              <a:t>飯田</a:t>
            </a:r>
            <a:r>
              <a:rPr lang="ja-JP" altLang="en-US" sz="5400" b="1" cap="none" spc="0" dirty="0" smtClean="0">
                <a:ln w="22225">
                  <a:noFill/>
                  <a:prstDash val="solid"/>
                </a:ln>
                <a:solidFill>
                  <a:srgbClr val="0070C0"/>
                </a:solidFill>
              </a:rPr>
              <a:t>地区研修会</a:t>
            </a:r>
          </a:p>
        </p:txBody>
      </p:sp>
      <p:sp>
        <p:nvSpPr>
          <p:cNvPr id="18" name="円/楕円 17"/>
          <p:cNvSpPr/>
          <p:nvPr/>
        </p:nvSpPr>
        <p:spPr bwMode="auto">
          <a:xfrm>
            <a:off x="3773919" y="2933515"/>
            <a:ext cx="454921" cy="454921"/>
          </a:xfrm>
          <a:prstGeom prst="ellipse">
            <a:avLst/>
          </a:prstGeom>
          <a:solidFill>
            <a:srgbClr val="CCECFF"/>
          </a:solidFill>
          <a:ln w="38100">
            <a:solidFill>
              <a:srgbClr val="CCECFF"/>
            </a:solidFill>
          </a:ln>
          <a:extLst/>
        </p:spPr>
        <p:txBody>
          <a:bodyPr wrap="none" rtlCol="0" anchor="ctr">
            <a:noAutofit/>
          </a:bodyPr>
          <a:lstStyle/>
          <a:p>
            <a:pPr algn="ctr" eaLnBrk="1" hangingPunct="1"/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土</a:t>
            </a:r>
          </a:p>
        </p:txBody>
      </p:sp>
      <p:sp>
        <p:nvSpPr>
          <p:cNvPr id="21" name="コンテンツ プレースホルダー 3"/>
          <p:cNvSpPr txBox="1">
            <a:spLocks/>
          </p:cNvSpPr>
          <p:nvPr/>
        </p:nvSpPr>
        <p:spPr bwMode="auto">
          <a:xfrm>
            <a:off x="4221088" y="3008784"/>
            <a:ext cx="2278294" cy="613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 algn="r">
              <a:buFontTx/>
              <a:buNone/>
            </a:pPr>
            <a:r>
              <a:rPr lang="en-US" altLang="ja-JP" sz="2400" b="1" kern="0" dirty="0" smtClean="0"/>
              <a:t>13:00-15:30</a:t>
            </a:r>
            <a:endParaRPr lang="en-US" altLang="ja-JP" sz="4000" b="1" kern="0" dirty="0" smtClean="0">
              <a:solidFill>
                <a:srgbClr val="FF0000"/>
              </a:solidFill>
            </a:endParaRPr>
          </a:p>
          <a:p>
            <a:pPr marL="0" indent="0" algn="r">
              <a:buFontTx/>
              <a:buNone/>
            </a:pPr>
            <a:r>
              <a:rPr lang="ja-JP" altLang="en-US" kern="0" dirty="0" smtClean="0"/>
              <a:t>　</a:t>
            </a:r>
          </a:p>
          <a:p>
            <a:pPr marL="249131" lvl="1" indent="0" algn="r">
              <a:buFont typeface="Arial" charset="0"/>
              <a:buNone/>
            </a:pPr>
            <a:endParaRPr lang="en-US" altLang="ja-JP" kern="0" dirty="0"/>
          </a:p>
        </p:txBody>
      </p:sp>
      <p:sp>
        <p:nvSpPr>
          <p:cNvPr id="23" name="コンテンツ プレースホルダー 3"/>
          <p:cNvSpPr txBox="1">
            <a:spLocks/>
          </p:cNvSpPr>
          <p:nvPr/>
        </p:nvSpPr>
        <p:spPr bwMode="auto">
          <a:xfrm>
            <a:off x="161955" y="6427070"/>
            <a:ext cx="5652205" cy="2286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ja-JP" altLang="en-US" sz="1100" b="1" kern="0" dirty="0" smtClean="0"/>
              <a:t>○場所：</a:t>
            </a:r>
            <a:r>
              <a:rPr lang="zh-TW" altLang="en-US" sz="1100" b="1" kern="0" dirty="0"/>
              <a:t>飯田市</a:t>
            </a:r>
            <a:r>
              <a:rPr lang="zh-TW" altLang="en-US" sz="1100" b="1" kern="0" dirty="0" smtClean="0"/>
              <a:t>松尾</a:t>
            </a:r>
            <a:r>
              <a:rPr lang="ja-JP" altLang="en-US" sz="1100" b="1" kern="0" dirty="0" smtClean="0"/>
              <a:t>公民</a:t>
            </a:r>
            <a:r>
              <a:rPr lang="zh-TW" altLang="en-US" sz="1100" b="1" kern="0" dirty="0" smtClean="0"/>
              <a:t>館</a:t>
            </a:r>
            <a:endParaRPr lang="en-US" altLang="zh-TW" sz="1100" b="1" kern="0" dirty="0" smtClean="0"/>
          </a:p>
          <a:p>
            <a:pPr marL="0" indent="0">
              <a:buFontTx/>
              <a:buNone/>
            </a:pPr>
            <a:r>
              <a:rPr lang="ja-JP" altLang="en-US" sz="1100" b="1" kern="0" dirty="0" smtClean="0"/>
              <a:t>○定員：</a:t>
            </a:r>
            <a:r>
              <a:rPr lang="en-US" altLang="ja-JP" sz="1100" b="1" kern="0" dirty="0" smtClean="0"/>
              <a:t>230</a:t>
            </a:r>
            <a:r>
              <a:rPr lang="ja-JP" altLang="en-US" sz="1100" b="1" kern="0" dirty="0" smtClean="0"/>
              <a:t>名</a:t>
            </a:r>
            <a:endParaRPr lang="en-US" altLang="ja-JP" sz="1100" b="1" kern="0" dirty="0" smtClean="0"/>
          </a:p>
          <a:p>
            <a:pPr marL="0" indent="0">
              <a:buFontTx/>
              <a:buNone/>
            </a:pPr>
            <a:r>
              <a:rPr lang="ja-JP" altLang="en-US" sz="1100" b="1" kern="0" dirty="0" smtClean="0"/>
              <a:t>○参加費：</a:t>
            </a:r>
            <a:r>
              <a:rPr lang="en-US" altLang="ja-JP" sz="1100" b="1" kern="0" dirty="0" smtClean="0"/>
              <a:t>CDS</a:t>
            </a:r>
            <a:r>
              <a:rPr lang="ja-JP" altLang="en-US" sz="1100" b="1" kern="0" dirty="0" smtClean="0"/>
              <a:t>加盟施設　</a:t>
            </a:r>
            <a:r>
              <a:rPr lang="en-US" altLang="ja-JP" sz="1100" b="1" kern="0" dirty="0" smtClean="0"/>
              <a:t>1</a:t>
            </a:r>
            <a:r>
              <a:rPr lang="ja-JP" altLang="en-US" sz="1100" b="1" kern="0" dirty="0" smtClean="0"/>
              <a:t>名まで無料、</a:t>
            </a:r>
            <a:r>
              <a:rPr lang="en-US" altLang="ja-JP" sz="1100" b="1" kern="0" dirty="0" smtClean="0"/>
              <a:t>2</a:t>
            </a:r>
            <a:r>
              <a:rPr lang="ja-JP" altLang="en-US" sz="1100" b="1" kern="0" dirty="0" smtClean="0"/>
              <a:t>名以降</a:t>
            </a:r>
            <a:r>
              <a:rPr lang="en-US" altLang="ja-JP" sz="1100" b="1" kern="0" dirty="0" smtClean="0"/>
              <a:t>1,000</a:t>
            </a:r>
            <a:r>
              <a:rPr lang="ja-JP" altLang="en-US" sz="1100" b="1" kern="0" dirty="0" smtClean="0"/>
              <a:t>円</a:t>
            </a:r>
            <a:r>
              <a:rPr lang="en-US" altLang="ja-JP" sz="1100" b="1" kern="0" dirty="0" smtClean="0"/>
              <a:t>/</a:t>
            </a:r>
            <a:r>
              <a:rPr lang="ja-JP" altLang="en-US" sz="1100" b="1" kern="0" dirty="0" smtClean="0"/>
              <a:t>人</a:t>
            </a:r>
            <a:r>
              <a:rPr lang="ja-JP" altLang="en-US" sz="1100" b="1" kern="0" dirty="0"/>
              <a:t>　</a:t>
            </a:r>
            <a:r>
              <a:rPr lang="ja-JP" altLang="en-US" sz="1100" b="1" kern="0" dirty="0" smtClean="0"/>
              <a:t>　　　</a:t>
            </a:r>
            <a:endParaRPr lang="en-US" altLang="ja-JP" sz="1100" b="1" kern="0" dirty="0"/>
          </a:p>
          <a:p>
            <a:pPr marL="0" indent="0">
              <a:buFontTx/>
              <a:buNone/>
            </a:pPr>
            <a:r>
              <a:rPr lang="ja-JP" altLang="en-US" sz="1100" b="1" kern="0" dirty="0"/>
              <a:t>　</a:t>
            </a:r>
            <a:r>
              <a:rPr lang="ja-JP" altLang="en-US" sz="1100" b="1" kern="0" dirty="0" smtClean="0"/>
              <a:t>　　　</a:t>
            </a:r>
            <a:r>
              <a:rPr lang="ja-JP" altLang="en-US" sz="1100" b="1" kern="0" dirty="0"/>
              <a:t> </a:t>
            </a:r>
            <a:r>
              <a:rPr lang="ja-JP" altLang="en-US" sz="1100" b="1" kern="0" dirty="0" smtClean="0"/>
              <a:t>      非加盟施設　群馬県内</a:t>
            </a:r>
            <a:r>
              <a:rPr lang="en-US" altLang="ja-JP" sz="1100" b="1" kern="0" dirty="0" smtClean="0"/>
              <a:t>1,000</a:t>
            </a:r>
            <a:r>
              <a:rPr lang="ja-JP" altLang="en-US" sz="1100" b="1" kern="0" dirty="0" smtClean="0"/>
              <a:t>円</a:t>
            </a:r>
            <a:r>
              <a:rPr lang="en-US" altLang="ja-JP" sz="1100" b="1" kern="0" dirty="0" smtClean="0"/>
              <a:t>/</a:t>
            </a:r>
            <a:r>
              <a:rPr lang="ja-JP" altLang="en-US" sz="1100" b="1" kern="0" dirty="0" smtClean="0"/>
              <a:t>人　県外</a:t>
            </a:r>
            <a:r>
              <a:rPr lang="en-US" altLang="ja-JP" sz="1100" b="1" kern="0" dirty="0" smtClean="0"/>
              <a:t>2,000</a:t>
            </a:r>
            <a:r>
              <a:rPr lang="ja-JP" altLang="en-US" sz="1100" b="1" kern="0" dirty="0" smtClean="0"/>
              <a:t>円</a:t>
            </a:r>
            <a:r>
              <a:rPr lang="en-US" altLang="ja-JP" sz="1100" b="1" kern="0" dirty="0" smtClean="0"/>
              <a:t>/</a:t>
            </a:r>
            <a:r>
              <a:rPr lang="ja-JP" altLang="en-US" sz="1100" b="1" kern="0" dirty="0" smtClean="0"/>
              <a:t>人</a:t>
            </a:r>
            <a:endParaRPr lang="en-US" altLang="ja-JP" sz="1100" b="1" kern="0" dirty="0" smtClean="0"/>
          </a:p>
          <a:p>
            <a:pPr marL="0" indent="0">
              <a:buFontTx/>
              <a:buNone/>
            </a:pPr>
            <a:r>
              <a:rPr lang="ja-JP" altLang="en-US" sz="1100" b="1" kern="0" dirty="0" smtClean="0"/>
              <a:t>○お申し込み方法：</a:t>
            </a:r>
            <a:endParaRPr lang="en-US" altLang="ja-JP" sz="1100" b="1" kern="0" dirty="0" smtClean="0"/>
          </a:p>
          <a:p>
            <a:pPr marL="0" indent="0">
              <a:buFontTx/>
              <a:buNone/>
            </a:pPr>
            <a:r>
              <a:rPr lang="ja-JP" altLang="en-US" sz="1100" b="1" kern="0" dirty="0"/>
              <a:t>　</a:t>
            </a:r>
            <a:r>
              <a:rPr lang="ja-JP" altLang="en-US" sz="1100" b="1" kern="0" dirty="0" smtClean="0"/>
              <a:t>飯田市</a:t>
            </a:r>
            <a:r>
              <a:rPr lang="ja-JP" altLang="en-US" sz="1100" b="1" kern="0" dirty="0"/>
              <a:t>・</a:t>
            </a:r>
            <a:r>
              <a:rPr lang="ja-JP" altLang="en-US" sz="1100" b="1" kern="0" dirty="0" smtClean="0"/>
              <a:t>下伊那郡の</a:t>
            </a:r>
            <a:r>
              <a:rPr lang="ja-JP" altLang="en-US" sz="1100" b="1" kern="0" dirty="0"/>
              <a:t>施設の方は、飯田市こども発達センターひまわり</a:t>
            </a:r>
          </a:p>
          <a:p>
            <a:pPr marL="0" indent="0">
              <a:buFontTx/>
              <a:buNone/>
            </a:pPr>
            <a:r>
              <a:rPr lang="ja-JP" altLang="en-US" sz="1100" b="1" kern="0" dirty="0" smtClean="0"/>
              <a:t>　で事前</a:t>
            </a:r>
            <a:r>
              <a:rPr lang="ja-JP" altLang="en-US" sz="1100" b="1" kern="0" dirty="0"/>
              <a:t>購入をお願いします</a:t>
            </a:r>
            <a:r>
              <a:rPr lang="ja-JP" altLang="en-US" sz="1100" b="1" kern="0" dirty="0" smtClean="0"/>
              <a:t>。詳細は、電話で問い合わせて</a:t>
            </a:r>
            <a:r>
              <a:rPr lang="ja-JP" altLang="en-US" sz="1100" b="1" kern="0" dirty="0"/>
              <a:t>ください</a:t>
            </a:r>
            <a:r>
              <a:rPr lang="ja-JP" altLang="en-US" sz="1100" b="1" kern="0" dirty="0" smtClean="0"/>
              <a:t>。</a:t>
            </a:r>
            <a:endParaRPr lang="en-US" altLang="ja-JP" sz="1100" b="1" kern="0" dirty="0" smtClean="0"/>
          </a:p>
          <a:p>
            <a:pPr marL="0" indent="0">
              <a:buFontTx/>
              <a:buNone/>
            </a:pPr>
            <a:r>
              <a:rPr lang="ja-JP" altLang="en-US" sz="1100" b="1" kern="0" dirty="0" smtClean="0"/>
              <a:t>   それ</a:t>
            </a:r>
            <a:r>
              <a:rPr lang="ja-JP" altLang="en-US" sz="1100" b="1" kern="0" dirty="0"/>
              <a:t>以外の</a:t>
            </a:r>
            <a:r>
              <a:rPr lang="ja-JP" altLang="en-US" sz="1100" b="1" kern="0" dirty="0" smtClean="0"/>
              <a:t>方</a:t>
            </a:r>
            <a:r>
              <a:rPr lang="ja-JP" altLang="en-US" sz="1100" b="1" kern="0" dirty="0"/>
              <a:t>は</a:t>
            </a:r>
            <a:r>
              <a:rPr lang="ja-JP" altLang="en-US" sz="1100" b="1" kern="0" dirty="0" smtClean="0"/>
              <a:t>、</a:t>
            </a:r>
            <a:r>
              <a:rPr lang="en-US" altLang="ja-JP" sz="1100" b="1" kern="0" dirty="0" smtClean="0"/>
              <a:t>WEB</a:t>
            </a:r>
            <a:r>
              <a:rPr lang="ja-JP" altLang="en-US" sz="1100" b="1" kern="0" dirty="0" smtClean="0"/>
              <a:t>よりお申込みし、当日購入してください。</a:t>
            </a:r>
            <a:endParaRPr lang="en-US" altLang="ja-JP" sz="1100" b="1" kern="0" dirty="0" smtClean="0"/>
          </a:p>
          <a:p>
            <a:pPr marL="0" indent="0">
              <a:buNone/>
            </a:pPr>
            <a:r>
              <a:rPr lang="ja-JP" altLang="en-US" sz="1100" b="1" kern="0" dirty="0" smtClean="0"/>
              <a:t>　</a:t>
            </a:r>
            <a:r>
              <a:rPr lang="en-US" altLang="ja-JP" sz="1100" b="1" kern="0" dirty="0" smtClean="0"/>
              <a:t>URL</a:t>
            </a:r>
            <a:r>
              <a:rPr lang="ja-JP" altLang="en-US" sz="1100" b="1" kern="0" dirty="0" smtClean="0"/>
              <a:t>：</a:t>
            </a:r>
            <a:r>
              <a:rPr lang="en-US" altLang="ja-JP" sz="1100" u="sng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en-US" altLang="ja-JP" sz="1100" u="sng" dirty="0">
                <a:solidFill>
                  <a:schemeClr val="tx1"/>
                </a:solidFill>
                <a:hlinkClick r:id="rId3"/>
              </a:rPr>
              <a:t>://ssl.form-mailer.jp/fms/6296a0fd461366</a:t>
            </a:r>
            <a:endParaRPr lang="ja-JP" altLang="ja-JP" sz="1100" u="sng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endParaRPr lang="en-US" altLang="ja-JP" sz="1100" b="1" kern="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3810" y="9110880"/>
            <a:ext cx="36333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kern="100" dirty="0">
                <a:latin typeface="+mn-ea"/>
                <a:ea typeface="+mn-ea"/>
                <a:cs typeface="Times New Roman" panose="02020603050405020304" pitchFamily="18" charset="0"/>
              </a:rPr>
              <a:t>主催：全国児童発達支援協議会　関東</a:t>
            </a:r>
            <a:r>
              <a:rPr lang="ja-JP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ブロック</a:t>
            </a:r>
            <a:endParaRPr lang="en-US" altLang="ja-JP" sz="1050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開催</a:t>
            </a:r>
            <a:r>
              <a:rPr lang="ja-JP" altLang="ja-JP" sz="1050" kern="100" dirty="0">
                <a:latin typeface="+mn-ea"/>
                <a:ea typeface="+mn-ea"/>
                <a:cs typeface="Times New Roman" panose="02020603050405020304" pitchFamily="18" charset="0"/>
              </a:rPr>
              <a:t>協力</a:t>
            </a:r>
            <a:r>
              <a:rPr lang="ja-JP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：</a:t>
            </a:r>
            <a:r>
              <a:rPr lang="ja-JP" altLang="en-US" sz="1050" kern="100" dirty="0">
                <a:latin typeface="+mn-ea"/>
                <a:ea typeface="+mn-ea"/>
                <a:cs typeface="Times New Roman" panose="02020603050405020304" pitchFamily="18" charset="0"/>
              </a:rPr>
              <a:t>飯田市こども発達センターひまわり</a:t>
            </a:r>
          </a:p>
          <a:p>
            <a:pPr algn="just">
              <a:spcAft>
                <a:spcPts val="0"/>
              </a:spcAft>
            </a:pPr>
            <a:r>
              <a:rPr lang="ja-JP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問い合わせ：</a:t>
            </a:r>
            <a:r>
              <a:rPr lang="en-US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Tel</a:t>
            </a:r>
            <a:r>
              <a:rPr lang="en-US" altLang="ja-JP" sz="1050" kern="100" dirty="0" smtClean="0">
                <a:latin typeface="+mn-ea"/>
                <a:ea typeface="+mn-ea"/>
                <a:cs typeface="Times New Roman" panose="02020603050405020304" pitchFamily="18" charset="0"/>
                <a:hlinkClick r:id="rId4"/>
              </a:rPr>
              <a:t>:026—23-6097</a:t>
            </a:r>
            <a:endParaRPr lang="en-US" altLang="ja-JP" sz="1050" kern="100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>
                <a:latin typeface="+mn-ea"/>
                <a:ea typeface="+mn-ea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050" kern="100" dirty="0" err="1" smtClean="0">
                <a:latin typeface="+mn-ea"/>
                <a:ea typeface="+mn-ea"/>
                <a:cs typeface="Times New Roman" panose="02020603050405020304" pitchFamily="18" charset="0"/>
              </a:rPr>
              <a:t>Mail</a:t>
            </a:r>
            <a:r>
              <a:rPr lang="en-US" altLang="ja-JP" sz="1050" kern="100" dirty="0" err="1">
                <a:latin typeface="+mn-ea"/>
                <a:ea typeface="+mn-ea"/>
                <a:cs typeface="Times New Roman" panose="02020603050405020304" pitchFamily="18" charset="0"/>
              </a:rPr>
              <a:t>:</a:t>
            </a:r>
            <a:r>
              <a:rPr lang="en-US" altLang="ja-JP" sz="1050" u="sng" kern="100" dirty="0" err="1" smtClean="0">
                <a:solidFill>
                  <a:srgbClr val="0000FF"/>
                </a:solidFill>
                <a:latin typeface="+mn-ea"/>
                <a:ea typeface="+mn-ea"/>
                <a:cs typeface="Times New Roman" panose="02020603050405020304" pitchFamily="18" charset="0"/>
                <a:hlinkClick r:id="rId5"/>
              </a:rPr>
              <a:t>umedacds@yahoo.co.jp</a:t>
            </a:r>
            <a:endParaRPr lang="ja-JP" altLang="ja-JP" sz="1050" kern="10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コンテンツ プレースホルダー 3"/>
          <p:cNvSpPr txBox="1">
            <a:spLocks/>
          </p:cNvSpPr>
          <p:nvPr/>
        </p:nvSpPr>
        <p:spPr bwMode="auto">
          <a:xfrm>
            <a:off x="619017" y="3449980"/>
            <a:ext cx="6992617" cy="101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ja-JP" altLang="en-US" sz="2800" b="1" kern="0" dirty="0"/>
              <a:t>発達が気になる子の理解と</a:t>
            </a:r>
            <a:r>
              <a:rPr lang="ja-JP" altLang="en-US" sz="2800" b="1" kern="0" dirty="0" smtClean="0"/>
              <a:t>対応</a:t>
            </a:r>
            <a:endParaRPr lang="en-US" altLang="ja-JP" sz="2800" b="1" kern="0" dirty="0" smtClean="0"/>
          </a:p>
          <a:p>
            <a:pPr marL="0" indent="0">
              <a:buFontTx/>
              <a:buNone/>
            </a:pPr>
            <a:r>
              <a:rPr lang="ja-JP" altLang="en-US" sz="2800" b="1" kern="0" dirty="0" smtClean="0"/>
              <a:t>～</a:t>
            </a:r>
            <a:r>
              <a:rPr lang="ja-JP" altLang="en-US" sz="2800" b="1" kern="0" dirty="0"/>
              <a:t>作業療法士の視点から～</a:t>
            </a:r>
          </a:p>
          <a:p>
            <a:pPr marL="0" indent="0">
              <a:buFontTx/>
              <a:buNone/>
            </a:pPr>
            <a:r>
              <a:rPr lang="ja-JP" altLang="en-US" kern="0" dirty="0" smtClean="0"/>
              <a:t>　</a:t>
            </a:r>
          </a:p>
          <a:p>
            <a:pPr marL="249131" lvl="1" indent="0">
              <a:buFont typeface="Arial" charset="0"/>
              <a:buNone/>
            </a:pPr>
            <a:endParaRPr lang="en-US" altLang="ja-JP" kern="0" dirty="0"/>
          </a:p>
        </p:txBody>
      </p:sp>
      <p:sp>
        <p:nvSpPr>
          <p:cNvPr id="19" name="コンテンツ プレースホルダー 3"/>
          <p:cNvSpPr txBox="1">
            <a:spLocks/>
          </p:cNvSpPr>
          <p:nvPr/>
        </p:nvSpPr>
        <p:spPr bwMode="auto">
          <a:xfrm>
            <a:off x="4382897" y="5434140"/>
            <a:ext cx="2862527" cy="764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ja-JP" sz="900" b="1" kern="0" dirty="0" smtClean="0"/>
              <a:t>CDS</a:t>
            </a:r>
            <a:r>
              <a:rPr lang="ja-JP" altLang="en-US" sz="900" b="1" kern="0" dirty="0" smtClean="0"/>
              <a:t>副会長</a:t>
            </a:r>
            <a:endParaRPr lang="en-US" altLang="ja-JP" sz="900" b="1" kern="0" dirty="0" smtClean="0"/>
          </a:p>
          <a:p>
            <a:pPr marL="0" indent="0" algn="ctr">
              <a:buFontTx/>
              <a:buNone/>
            </a:pPr>
            <a:r>
              <a:rPr lang="ja-JP" altLang="en-US" sz="900" b="1" kern="0" dirty="0" smtClean="0"/>
              <a:t>心身</a:t>
            </a:r>
            <a:r>
              <a:rPr lang="ja-JP" altLang="en-US" sz="900" b="1" kern="0" dirty="0"/>
              <a:t>障害児総合医療療育</a:t>
            </a:r>
            <a:r>
              <a:rPr lang="ja-JP" altLang="en-US" sz="900" b="1" kern="0" dirty="0" smtClean="0"/>
              <a:t>センター</a:t>
            </a:r>
            <a:endParaRPr lang="en-US" altLang="ja-JP" sz="900" b="1" kern="0" dirty="0" smtClean="0"/>
          </a:p>
          <a:p>
            <a:pPr marL="0" indent="0" algn="ctr">
              <a:buFontTx/>
              <a:buNone/>
            </a:pPr>
            <a:r>
              <a:rPr lang="ja-JP" altLang="en-US" sz="1400" b="1" kern="0" dirty="0" smtClean="0"/>
              <a:t>米山明氏</a:t>
            </a:r>
          </a:p>
        </p:txBody>
      </p:sp>
      <p:sp>
        <p:nvSpPr>
          <p:cNvPr id="24" name="コンテンツ プレースホルダー 3"/>
          <p:cNvSpPr txBox="1">
            <a:spLocks/>
          </p:cNvSpPr>
          <p:nvPr/>
        </p:nvSpPr>
        <p:spPr bwMode="auto">
          <a:xfrm>
            <a:off x="4918009" y="7391879"/>
            <a:ext cx="1770590" cy="396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ja-JP" altLang="en-US" sz="900" b="1" kern="0" dirty="0"/>
              <a:t>うめだ・あけぼの</a:t>
            </a:r>
            <a:r>
              <a:rPr lang="ja-JP" altLang="en-US" sz="900" b="1" kern="0" dirty="0" smtClean="0"/>
              <a:t>学園</a:t>
            </a:r>
            <a:endParaRPr lang="en-US" altLang="ja-JP" sz="900" b="1" kern="0" dirty="0" smtClean="0"/>
          </a:p>
          <a:p>
            <a:pPr marL="0" indent="0" algn="ctr">
              <a:buFontTx/>
              <a:buNone/>
            </a:pPr>
            <a:r>
              <a:rPr lang="ja-JP" altLang="en-US" sz="1400" b="1" kern="0" dirty="0" smtClean="0"/>
              <a:t>酒井康年氏</a:t>
            </a:r>
            <a:endParaRPr lang="ja-JP" altLang="en-US" sz="1400" b="1" kern="0" dirty="0"/>
          </a:p>
        </p:txBody>
      </p:sp>
      <p:sp>
        <p:nvSpPr>
          <p:cNvPr id="15" name="コンテンツ プレースホルダー 14"/>
          <p:cNvSpPr>
            <a:spLocks noGrp="1"/>
          </p:cNvSpPr>
          <p:nvPr>
            <p:ph sz="half" idx="11"/>
          </p:nvPr>
        </p:nvSpPr>
        <p:spPr>
          <a:xfrm>
            <a:off x="619017" y="4686799"/>
            <a:ext cx="4178136" cy="1854644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ja-JP" altLang="ja-JP" sz="1400" kern="100" dirty="0" smtClean="0">
                <a:latin typeface="+mn-ea"/>
                <a:cs typeface="Times New Roman" panose="02020603050405020304" pitchFamily="18" charset="0"/>
              </a:rPr>
              <a:t>子ども</a:t>
            </a:r>
            <a:r>
              <a:rPr lang="ja-JP" altLang="ja-JP" sz="1400" kern="100" dirty="0">
                <a:latin typeface="+mn-ea"/>
                <a:cs typeface="Times New Roman" panose="02020603050405020304" pitchFamily="18" charset="0"/>
              </a:rPr>
              <a:t>たちは地域の中のいろいろな場所で、たくさんの人との関わりの中で育っていきます</a:t>
            </a:r>
            <a:r>
              <a:rPr lang="ja-JP" altLang="ja-JP" sz="1400" kern="100" dirty="0" smtClean="0">
                <a:latin typeface="+mn-ea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latin typeface="+mn-ea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ja-JP" altLang="ja-JP" sz="1400" kern="100" dirty="0" smtClean="0">
                <a:latin typeface="+mn-ea"/>
                <a:cs typeface="Times New Roman" panose="02020603050405020304" pitchFamily="18" charset="0"/>
              </a:rPr>
              <a:t>特別</a:t>
            </a:r>
            <a:r>
              <a:rPr lang="ja-JP" altLang="ja-JP" sz="1400" kern="100" dirty="0">
                <a:latin typeface="+mn-ea"/>
                <a:cs typeface="Times New Roman" panose="02020603050405020304" pitchFamily="18" charset="0"/>
              </a:rPr>
              <a:t>な支援が必要な子どもたちをどこにつなげていくのか、支援機関同士がどのようにつながっていくのか。「つなぐ支援　つながる支援」を目指す研修会を機に新しいつながりを作りませんか。</a:t>
            </a:r>
            <a:endParaRPr lang="ja-JP" altLang="ja-JP" sz="1200" kern="100" dirty="0"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1027" name="0222064F-D1BA-457D-BEEE-6310061F1908" descr="qr.php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8281714"/>
            <a:ext cx="616469" cy="616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" t="7796" r="1319"/>
          <a:stretch/>
        </p:blipFill>
        <p:spPr>
          <a:xfrm>
            <a:off x="5244344" y="4304928"/>
            <a:ext cx="1117920" cy="111792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2" t="5376" r="-4047" b="22667"/>
          <a:stretch/>
        </p:blipFill>
        <p:spPr>
          <a:xfrm>
            <a:off x="5241242" y="6257679"/>
            <a:ext cx="1124124" cy="112412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840" y="8196438"/>
            <a:ext cx="2459759" cy="159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こっこ">
  <a:themeElements>
    <a:clrScheme name="こっこ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38100">
          <a:solidFill>
            <a:srgbClr val="FF0000"/>
          </a:solidFill>
        </a:ln>
        <a:extLst/>
      </a:spPr>
      <a:bodyPr wrap="none" rtlCol="0" anchor="ctr">
        <a:noAutofit/>
      </a:bodyPr>
      <a:lstStyle>
        <a:defPPr eaLnBrk="1" hangingPunct="1">
          <a:defRPr kumimoji="1" sz="1600" dirty="0" smtClean="0"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>
    <a:extraClrScheme>
      <a:clrScheme name="こっこ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WKテンプレート（ワイド）_01" id="{191FFA45-070A-469A-B502-1B51CC3B6D88}" vid="{8F273F2B-D79C-4A28-B4BF-8DAF8D1D52A8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8E411DC5F0BF24B88B051703C65394C" ma:contentTypeVersion="1" ma:contentTypeDescription="新しいドキュメントを作成します。" ma:contentTypeScope="" ma:versionID="73d43a1fa34e41a5fbc1736881f12c8f">
  <xsd:schema xmlns:xsd="http://www.w3.org/2001/XMLSchema" xmlns:xs="http://www.w3.org/2001/XMLSchema" xmlns:p="http://schemas.microsoft.com/office/2006/metadata/properties" xmlns:ns3="6e9a03b4-f3ff-48a2-a204-22438978ecd2" targetNamespace="http://schemas.microsoft.com/office/2006/metadata/properties" ma:root="true" ma:fieldsID="fda6f5f24f8141d4c8263441e8f546d7" ns3:_="">
    <xsd:import namespace="6e9a03b4-f3ff-48a2-a204-22438978ecd2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a03b4-f3ff-48a2-a204-22438978ec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6B8AC1-2D9F-41DE-A68A-961E3CAE719B}">
  <ds:schemaRefs>
    <ds:schemaRef ds:uri="6e9a03b4-f3ff-48a2-a204-22438978ecd2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416AED-D6F9-4713-9981-E406C4754F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730EC2-2A35-4A15-A281-7E1D33C81C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9a03b4-f3ff-48a2-a204-22438978ec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</TotalTime>
  <Words>131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Times New Roman</vt:lpstr>
      <vt:lpstr>Wingdings</vt:lpstr>
      <vt:lpstr>こっこ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吉田一紀</dc:creator>
  <cp:lastModifiedBy>tomohiro oda</cp:lastModifiedBy>
  <cp:revision>137</cp:revision>
  <cp:lastPrinted>2016-09-02T02:40:07Z</cp:lastPrinted>
  <dcterms:created xsi:type="dcterms:W3CDTF">2014-11-01T08:14:01Z</dcterms:created>
  <dcterms:modified xsi:type="dcterms:W3CDTF">2016-09-02T07:23:04Z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0x010100F8E411DC5F0BF24B88B051703C65394C</vt:lpwstr>
  </property>
  <property fmtid="{D5CDD505-2E9C-101B-9397-08002B2CF9AE}" pid="3" name="IsMyDocuments">
    <vt:bool>true</vt:bool>
  </property>
</Properties>
</file>